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50" d="100"/>
          <a:sy n="50" d="100"/>
        </p:scale>
        <p:origin x="44" y="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577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0" y="0"/>
            <a:ext cx="2560320" cy="514350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858000" y="-457200"/>
            <a:ext cx="2011680" cy="2011680"/>
          </a:xfrm>
          <a:prstGeom prst="ellipse">
            <a:avLst/>
          </a:prstGeom>
          <a:solidFill>
            <a:srgbClr val="2563EB">
              <a:alpha val="40000"/>
            </a:srgbClr>
          </a:solidFill>
          <a:ln w="12700">
            <a:solidFill>
              <a:srgbClr val="2563EB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0" y="3200400"/>
            <a:ext cx="1371600" cy="1371600"/>
          </a:xfrm>
          <a:prstGeom prst="ellipse">
            <a:avLst/>
          </a:prstGeom>
          <a:solidFill>
            <a:srgbClr val="F59E0B">
              <a:alpha val="30000"/>
            </a:srgbClr>
          </a:solidFill>
          <a:ln w="12700">
            <a:solidFill>
              <a:srgbClr val="F59E0B">
                <a:alpha val="30000"/>
              </a:srgbClr>
            </a:solidFill>
            <a:prstDash val="solid"/>
          </a:ln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9440" y="1371600"/>
            <a:ext cx="1280160" cy="12801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65760" y="731520"/>
            <a:ext cx="6217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Handling GST Notices</a:t>
            </a:r>
            <a:endParaRPr lang="en-US" sz="3800" dirty="0"/>
          </a:p>
        </p:txBody>
      </p:sp>
      <p:sp>
        <p:nvSpPr>
          <p:cNvPr id="8" name="Text 5"/>
          <p:cNvSpPr/>
          <p:nvPr/>
        </p:nvSpPr>
        <p:spPr>
          <a:xfrm>
            <a:off x="365760" y="1508760"/>
            <a:ext cx="6217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Mistakes Businesses Make</a:t>
            </a:r>
          </a:p>
        </p:txBody>
      </p:sp>
      <p:sp>
        <p:nvSpPr>
          <p:cNvPr id="9" name="Shape 6"/>
          <p:cNvSpPr/>
          <p:nvPr/>
        </p:nvSpPr>
        <p:spPr>
          <a:xfrm>
            <a:off x="365760" y="2286000"/>
            <a:ext cx="4114800" cy="3657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11480" y="2397631"/>
            <a:ext cx="6035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Notices Arise → Orders Issued → How to Drop Them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613796" y="4688728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-By CA Keshav Agarwal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3716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20040" y="1143000"/>
            <a:ext cx="4114800" cy="15544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143000"/>
            <a:ext cx="109728" cy="155448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307592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548640" y="1709928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GST Notices Arise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210312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Triggers, system mismatches &amp; departmental actions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54880" y="1143000"/>
            <a:ext cx="4114800" cy="15544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143000"/>
            <a:ext cx="109728" cy="15544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83480" y="1307592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983480" y="1709928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SCN to Order: The Journey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983480" y="210312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Cause Notice → Adjudication → Demand Order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20040" y="2880360"/>
            <a:ext cx="4114800" cy="15544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0040" y="2880360"/>
            <a:ext cx="109728" cy="155448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3044952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548640" y="3447288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Drop a Notice/Order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48640" y="384048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Reply, appeal, rectification &amp; settlement options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54880" y="2880360"/>
            <a:ext cx="4114800" cy="15544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54880" y="2880360"/>
            <a:ext cx="109728" cy="155448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983480" y="3044952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4983480" y="3447288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Business Mistakes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983480" y="384048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Errors that invite GST scrutiny &amp; how to avoid them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56032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GST Notices Arise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28600" y="1051560"/>
            <a:ext cx="2834640" cy="17373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1051560"/>
            <a:ext cx="2834640" cy="347472"/>
          </a:xfrm>
          <a:prstGeom prst="rect">
            <a:avLst/>
          </a:prstGeom>
          <a:solidFill>
            <a:srgbClr val="EFF6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088136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GSTR-1 vs GSTR-3B Mismatch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365760" y="1472184"/>
            <a:ext cx="26060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declared in GSTR-1 doesn't match tax paid in GSTR-3B — system auto-flags it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200400" y="1051560"/>
            <a:ext cx="2834640" cy="17373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0" y="1051560"/>
            <a:ext cx="2834640" cy="347472"/>
          </a:xfrm>
          <a:prstGeom prst="rect">
            <a:avLst/>
          </a:prstGeom>
          <a:solidFill>
            <a:srgbClr val="EFF6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37560" y="1088136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🔗  ITC Mismatch (GSTR-2A vs 3B)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337560" y="1472184"/>
            <a:ext cx="26060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 tax credit claimed exceeds what suppliers have declared — triggers ASMT-10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172200" y="1051560"/>
            <a:ext cx="2834640" cy="17373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172200" y="1051560"/>
            <a:ext cx="2834640" cy="347472"/>
          </a:xfrm>
          <a:prstGeom prst="rect">
            <a:avLst/>
          </a:prstGeom>
          <a:solidFill>
            <a:srgbClr val="EFF6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309360" y="1088136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Non-filing / Late Filing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309360" y="1472184"/>
            <a:ext cx="26060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Repeated defaults in return filing lead to notices under Sec 46 &amp; 47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228600" y="2971800"/>
            <a:ext cx="2834640" cy="17373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228600" y="2971800"/>
            <a:ext cx="2834640" cy="347472"/>
          </a:xfrm>
          <a:prstGeom prst="rect">
            <a:avLst/>
          </a:prstGeom>
          <a:solidFill>
            <a:srgbClr val="FFF7ED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3008376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🔍  Third-Party Information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65760" y="3392424"/>
            <a:ext cx="26060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from Income Tax, Customs, Banks, or AIR reveals suppressed turnover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200400" y="2971800"/>
            <a:ext cx="2834640" cy="17373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200400" y="2971800"/>
            <a:ext cx="2834640" cy="347472"/>
          </a:xfrm>
          <a:prstGeom prst="rect">
            <a:avLst/>
          </a:prstGeom>
          <a:solidFill>
            <a:srgbClr val="FFF7ED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337560" y="3008376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⚖️  Audit &amp; Scrutiny Selection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337560" y="3392424"/>
            <a:ext cx="26060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Risk-based selection by department for desk audit or field investigation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6172200" y="2971800"/>
            <a:ext cx="2834640" cy="17373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172200" y="2971800"/>
            <a:ext cx="2834640" cy="347472"/>
          </a:xfrm>
          <a:prstGeom prst="rect">
            <a:avLst/>
          </a:prstGeom>
          <a:solidFill>
            <a:srgbClr val="FFF7ED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309360" y="3008376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🚨  E-Way Bill Violations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309360" y="3392424"/>
            <a:ext cx="26060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Non-generation, expired or mismatched e-way bills trigger detention notices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56032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Show Cause Notice to Demand Order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371600"/>
            <a:ext cx="1463040" cy="2377440"/>
          </a:xfrm>
          <a:prstGeom prst="rect">
            <a:avLst/>
          </a:prstGeom>
          <a:solidFill>
            <a:srgbClr val="3B82F6">
              <a:alpha val="15000"/>
            </a:srgbClr>
          </a:solidFill>
          <a:ln w="19050">
            <a:solidFill>
              <a:srgbClr val="3B82F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" y="1463040"/>
            <a:ext cx="457200" cy="457200"/>
          </a:xfrm>
          <a:prstGeom prst="ellipse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14630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47472" y="2029968"/>
            <a:ext cx="1325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Discrepancy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Detected</a:t>
            </a: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47472" y="301752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 or manual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1810512" y="2514600"/>
            <a:ext cx="237744" cy="73152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975104" y="2377440"/>
            <a:ext cx="201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▶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121408" y="1371600"/>
            <a:ext cx="1463040" cy="2377440"/>
          </a:xfrm>
          <a:prstGeom prst="rect">
            <a:avLst/>
          </a:prstGeom>
          <a:solidFill>
            <a:srgbClr val="F59E0B">
              <a:alpha val="15000"/>
            </a:srgbClr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624328" y="1463040"/>
            <a:ext cx="457200" cy="45720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624328" y="14630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194560" y="2029968"/>
            <a:ext cx="1325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Notice Issued</a:t>
            </a:r>
            <a:endParaRPr lang="en-US" sz="1200" dirty="0"/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(SCN/ASMT)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2194560" y="301752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 Sec 73/74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0" y="2514600"/>
            <a:ext cx="237744" cy="73152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822192" y="2377440"/>
            <a:ext cx="201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▶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968496" y="1371600"/>
            <a:ext cx="1463040" cy="2377440"/>
          </a:xfrm>
          <a:prstGeom prst="rect">
            <a:avLst/>
          </a:prstGeom>
          <a:solidFill>
            <a:srgbClr val="8B5CF6">
              <a:alpha val="15000"/>
            </a:srgbClr>
          </a:solidFill>
          <a:ln w="19050">
            <a:solidFill>
              <a:srgbClr val="8B5CF6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471416" y="1463040"/>
            <a:ext cx="457200" cy="457200"/>
          </a:xfrm>
          <a:prstGeom prst="ellipse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471416" y="14630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041648" y="2029968"/>
            <a:ext cx="1325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Reply by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Taxpayer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041648" y="301752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Within 15–30 days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5504688" y="2514600"/>
            <a:ext cx="237744" cy="73152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669280" y="2377440"/>
            <a:ext cx="201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▶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5815584" y="1371600"/>
            <a:ext cx="1463040" cy="2377440"/>
          </a:xfrm>
          <a:prstGeom prst="rect">
            <a:avLst/>
          </a:prstGeom>
          <a:solidFill>
            <a:srgbClr val="06B6D4">
              <a:alpha val="15000"/>
            </a:srgbClr>
          </a:solidFill>
          <a:ln w="19050">
            <a:solidFill>
              <a:srgbClr val="06B6D4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318504" y="1463040"/>
            <a:ext cx="457200" cy="457200"/>
          </a:xfrm>
          <a:prstGeom prst="ellipse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318504" y="14630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4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888736" y="2029968"/>
            <a:ext cx="1325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Hearing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888736" y="301752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requested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7351776" y="2514600"/>
            <a:ext cx="237744" cy="73152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516368" y="2377440"/>
            <a:ext cx="201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▶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7662672" y="1371600"/>
            <a:ext cx="1325880" cy="2377440"/>
          </a:xfrm>
          <a:prstGeom prst="rect">
            <a:avLst/>
          </a:prstGeom>
          <a:solidFill>
            <a:srgbClr val="EF4444">
              <a:alpha val="15000"/>
            </a:srgbClr>
          </a:solidFill>
          <a:ln w="19050">
            <a:solidFill>
              <a:srgbClr val="EF4444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8124444" y="1463040"/>
            <a:ext cx="457200" cy="457200"/>
          </a:xfrm>
          <a:prstGeom prst="ellipse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8124444" y="14630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5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7690104" y="2022017"/>
            <a:ext cx="1325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Passed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7662672" y="3029447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 + Penalty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274320" y="3931920"/>
            <a:ext cx="8595360" cy="914400"/>
          </a:xfrm>
          <a:prstGeom prst="rect">
            <a:avLst/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57200" y="4005072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59E0B"/>
                </a:solidFill>
              </a:rPr>
              <a:t>Key Notice Types:  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38912" y="4315968"/>
            <a:ext cx="1536192" cy="384048"/>
          </a:xfrm>
          <a:prstGeom prst="rect">
            <a:avLst/>
          </a:prstGeom>
          <a:solidFill>
            <a:srgbClr val="334155"/>
          </a:solidFill>
          <a:ln w="6350">
            <a:solidFill>
              <a:srgbClr val="475569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57200" y="4334256"/>
            <a:ext cx="1508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ASMT-10 (Scrutiny)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2103120" y="4315968"/>
            <a:ext cx="1536192" cy="384048"/>
          </a:xfrm>
          <a:prstGeom prst="rect">
            <a:avLst/>
          </a:prstGeom>
          <a:solidFill>
            <a:srgbClr val="334155"/>
          </a:solidFill>
          <a:ln w="6350">
            <a:solidFill>
              <a:srgbClr val="475569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121408" y="4334256"/>
            <a:ext cx="1508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DRC-01 (SCN for Demand)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3767328" y="4315968"/>
            <a:ext cx="1536192" cy="384048"/>
          </a:xfrm>
          <a:prstGeom prst="rect">
            <a:avLst/>
          </a:prstGeom>
          <a:solidFill>
            <a:srgbClr val="334155"/>
          </a:solidFill>
          <a:ln w="6350">
            <a:solidFill>
              <a:srgbClr val="475569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785616" y="4334256"/>
            <a:ext cx="1508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DRC-01A (Pre-SCN)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5431536" y="4315968"/>
            <a:ext cx="1536192" cy="384048"/>
          </a:xfrm>
          <a:prstGeom prst="rect">
            <a:avLst/>
          </a:prstGeom>
          <a:solidFill>
            <a:srgbClr val="334155"/>
          </a:solidFill>
          <a:ln w="6350">
            <a:solidFill>
              <a:srgbClr val="475569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449824" y="4334256"/>
            <a:ext cx="1508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MOV-06 (Detention)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7095744" y="4315968"/>
            <a:ext cx="1536192" cy="384048"/>
          </a:xfrm>
          <a:prstGeom prst="rect">
            <a:avLst/>
          </a:prstGeom>
          <a:solidFill>
            <a:srgbClr val="334155"/>
          </a:solidFill>
          <a:ln w="6350">
            <a:solidFill>
              <a:srgbClr val="475569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7114032" y="4334256"/>
            <a:ext cx="1508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ADT-01 (Audit)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56032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Drop Notices &amp; Orders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28600" y="1024128"/>
            <a:ext cx="420624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1024128"/>
            <a:ext cx="4206240" cy="384048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069848"/>
            <a:ext cx="3931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  |  Reply to the Notice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11480" y="1453896"/>
            <a:ext cx="3840480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69863" indent="-169863" algn="just">
              <a:lnSpc>
                <a:spcPct val="150000"/>
              </a:lnSpc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a detailed reply within the prescribed time (15-30 days)</a:t>
            </a:r>
            <a:endParaRPr lang="en-US" sz="1150" dirty="0"/>
          </a:p>
          <a:p>
            <a:pPr marL="169863" indent="-169863" algn="just">
              <a:lnSpc>
                <a:spcPct val="150000"/>
              </a:lnSpc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Enclose all supporting documents, invoices &amp; reconciliations</a:t>
            </a:r>
            <a:endParaRPr lang="en-US" sz="1150" dirty="0"/>
          </a:p>
          <a:p>
            <a:pPr marL="169863" indent="-169863" algn="just">
              <a:lnSpc>
                <a:spcPct val="150000"/>
              </a:lnSpc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Clearly rebut each allegation point by point</a:t>
            </a:r>
            <a:endParaRPr lang="en-US" sz="1150" dirty="0"/>
          </a:p>
          <a:p>
            <a:pPr marL="169863" indent="-169863" algn="just">
              <a:lnSpc>
                <a:spcPct val="150000"/>
              </a:lnSpc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 personal hearing if needed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690872" y="1024128"/>
            <a:ext cx="420624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690872" y="1024128"/>
            <a:ext cx="4206240" cy="38404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28032" y="1069848"/>
            <a:ext cx="3931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  |  Voluntary Payment (Sec 73/74)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885485" y="1453896"/>
            <a:ext cx="3840480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69863" indent="-169863" algn="just">
              <a:lnSpc>
                <a:spcPct val="150000"/>
              </a:lnSpc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 tax + interest to close SCN before order</a:t>
            </a:r>
            <a:endParaRPr lang="en-US" sz="1150" dirty="0"/>
          </a:p>
          <a:p>
            <a:pPr marL="169863" indent="-169863" algn="just">
              <a:lnSpc>
                <a:spcPct val="150000"/>
              </a:lnSpc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 penalty by paying at pre-SCN stage (DRC-01A)</a:t>
            </a:r>
            <a:endParaRPr lang="en-US" sz="1150" dirty="0"/>
          </a:p>
          <a:p>
            <a:pPr marL="169863" indent="-169863" algn="just">
              <a:lnSpc>
                <a:spcPct val="150000"/>
              </a:lnSpc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25% penalty applies if paid after SCN but before order</a:t>
            </a:r>
            <a:endParaRPr lang="en-US" sz="1150" dirty="0"/>
          </a:p>
          <a:p>
            <a:pPr marL="169863" indent="-169863" algn="just">
              <a:lnSpc>
                <a:spcPct val="150000"/>
              </a:lnSpc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Form DRC-03 for voluntary payment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228600" y="3054096"/>
            <a:ext cx="420624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28600" y="3054096"/>
            <a:ext cx="4206240" cy="384048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3099816"/>
            <a:ext cx="3931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  |  Rectification / Amendment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23213" y="3483864"/>
            <a:ext cx="3840480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69863" indent="-169863" algn="just">
              <a:lnSpc>
                <a:spcPct val="150000"/>
              </a:lnSpc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rectification u/s 161 for clerical/arithmetical errors in orders</a:t>
            </a:r>
            <a:endParaRPr lang="en-US" sz="1150" dirty="0"/>
          </a:p>
          <a:p>
            <a:pPr marL="169863" indent="-169863" algn="just">
              <a:lnSpc>
                <a:spcPct val="150000"/>
              </a:lnSpc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Amend GSTR-1/3B to correct mismatches prospectively</a:t>
            </a:r>
            <a:endParaRPr lang="en-US" sz="1150" dirty="0"/>
          </a:p>
          <a:p>
            <a:pPr marL="169863" indent="-169863" algn="just">
              <a:lnSpc>
                <a:spcPct val="150000"/>
              </a:lnSpc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Submit revised reconciliation statement (GSTR-9C)</a:t>
            </a:r>
            <a:endParaRPr lang="en-US" sz="1150" dirty="0"/>
          </a:p>
          <a:p>
            <a:pPr marL="169863" indent="-169863" algn="just">
              <a:lnSpc>
                <a:spcPct val="150000"/>
              </a:lnSpc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Approach AAR for clarification on disputed classification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4690872" y="3054096"/>
            <a:ext cx="420624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690872" y="3054096"/>
            <a:ext cx="4206240" cy="384048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28032" y="3099816"/>
            <a:ext cx="3931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  |  Appeal (Sec 107/112/117)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85485" y="3483864"/>
            <a:ext cx="3840480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69863" indent="-169863" algn="just">
              <a:lnSpc>
                <a:spcPct val="150000"/>
              </a:lnSpc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Appeal to Appellate Authority within 3 months of order</a:t>
            </a:r>
            <a:endParaRPr lang="en-US" sz="1150" dirty="0"/>
          </a:p>
          <a:p>
            <a:pPr marL="169863" indent="-169863" algn="just">
              <a:lnSpc>
                <a:spcPct val="150000"/>
              </a:lnSpc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Deposit 10% of disputed tax to file appeal (pre-deposit)</a:t>
            </a:r>
            <a:endParaRPr lang="en-US" sz="1150" dirty="0"/>
          </a:p>
          <a:p>
            <a:pPr marL="169863" indent="-169863" algn="just">
              <a:lnSpc>
                <a:spcPct val="150000"/>
              </a:lnSpc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GST Tribunal → High Court → Supreme Court as escalation</a:t>
            </a:r>
            <a:endParaRPr lang="en-US" sz="1150" dirty="0"/>
          </a:p>
          <a:p>
            <a:pPr marL="169863" indent="-169863" algn="just">
              <a:lnSpc>
                <a:spcPct val="150000"/>
              </a:lnSpc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 GST Amnesty / Settlement scheme if available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56032"/>
            <a:ext cx="8595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Mistakes That Attract GST Notices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28600" y="1005840"/>
            <a:ext cx="8686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143000"/>
            <a:ext cx="457200" cy="457200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143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914400" y="1060704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GSTR-1 &amp; GSTR-3B Mismatch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309360" y="1097280"/>
            <a:ext cx="731520" cy="256032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309360" y="1097280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HIGH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914400" y="1371600"/>
            <a:ext cx="7772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Outward supplies reported in GSTR-1 don't match tax paid in GSTR-3B. System auto-generates ASMT-10 scrutiny notices.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28600" y="1801368"/>
            <a:ext cx="8686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" y="1938528"/>
            <a:ext cx="457200" cy="457200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" y="19385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914400" y="1856232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Excess ITC Claimed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309360" y="1892808"/>
            <a:ext cx="731520" cy="256032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309360" y="189280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HIGH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914400" y="2167128"/>
            <a:ext cx="7772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Claiming ITC more than what's available in GSTR-2A/2B. This is the most common trigger for DRC-01 demand notices.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28600" y="2596896"/>
            <a:ext cx="8686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20040" y="2734056"/>
            <a:ext cx="457200" cy="457200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" y="27340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03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914400" y="2651760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Non-reversal of ITC on Exempt/Personal Use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309360" y="2688336"/>
            <a:ext cx="731520" cy="25603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309360" y="2688336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MED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914400" y="2962656"/>
            <a:ext cx="7772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ITC used for exempt supplies or personal consumption not reversed under Rule 42/43.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228600" y="3392424"/>
            <a:ext cx="8686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320040" y="3529584"/>
            <a:ext cx="457200" cy="457200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0040" y="352958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04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914400" y="3447288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 or Non-Filing of Returns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6309360" y="3483864"/>
            <a:ext cx="731520" cy="256032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309360" y="3483864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HIGH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914400" y="3758184"/>
            <a:ext cx="7772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 to file GSTR-1, GSTR-3B, or annual returns GSTR-9 on time attracts notices and late fees under Sec 47.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228600" y="4187952"/>
            <a:ext cx="8686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320040" y="4325112"/>
            <a:ext cx="457200" cy="457200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20040" y="43251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05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914400" y="4242816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Wrong HSN Code / Tax Rate Applied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6309360" y="4279392"/>
            <a:ext cx="731520" cy="25603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309360" y="4279392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MED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914400" y="4553712"/>
            <a:ext cx="7772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incorrect HSN codes leads to wrong rate application, causing tax short-payment that's caught in audit.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56032"/>
            <a:ext cx="8595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Mistakes That Attract GST Notices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28600" y="1005840"/>
            <a:ext cx="8686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143000"/>
            <a:ext cx="457200" cy="457200"/>
          </a:xfrm>
          <a:prstGeom prst="ellipse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143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06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914400" y="1060704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Accounting for RCM Liability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309360" y="1097280"/>
            <a:ext cx="731520" cy="256032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309360" y="1097280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HIGH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914400" y="1371600"/>
            <a:ext cx="7772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Businesses forget to pay tax under Reverse Charge Mechanism (Sec 9(3)/9(4)) on freight, legal fees, import of services, etc.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28600" y="1801368"/>
            <a:ext cx="8686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" y="1938528"/>
            <a:ext cx="457200" cy="457200"/>
          </a:xfrm>
          <a:prstGeom prst="ellipse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" y="19385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07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914400" y="1856232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Under-valuation of Supply / Ignoring Related Party Txns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309360" y="1892808"/>
            <a:ext cx="731520" cy="256032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309360" y="189280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HIGH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914400" y="2167128"/>
            <a:ext cx="7772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Transactions below market value with related parties attract scrutiny under valuation rules (Rule 28–35).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28600" y="2596896"/>
            <a:ext cx="8686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20040" y="2734056"/>
            <a:ext cx="457200" cy="457200"/>
          </a:xfrm>
          <a:prstGeom prst="ellipse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" y="27340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08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914400" y="2651760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E-Way Bill Non-compliance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309360" y="2688336"/>
            <a:ext cx="731520" cy="25603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309360" y="2688336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MED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914400" y="2962656"/>
            <a:ext cx="7772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 to generate, extend, or correctly fill e-way bills leads to detention &amp; penalty of Rs. 10,000 or tax amount, whichever is higher.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228600" y="3392424"/>
            <a:ext cx="8686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320040" y="3529584"/>
            <a:ext cx="457200" cy="457200"/>
          </a:xfrm>
          <a:prstGeom prst="ellipse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0040" y="352958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09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914400" y="3447288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Ignoring Blocked Credits (Sec 17(5))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6309360" y="3483864"/>
            <a:ext cx="731520" cy="25603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309360" y="3483864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MED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914400" y="3758184"/>
            <a:ext cx="7772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Claiming ITC on motor vehicles, works contract, construction, food expenses that are blocked under Sec 17(5) — a common audit catch.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228600" y="4187952"/>
            <a:ext cx="8686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320040" y="4325112"/>
            <a:ext cx="457200" cy="457200"/>
          </a:xfrm>
          <a:prstGeom prst="ellipse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20040" y="43251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10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914400" y="4242816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Reconciling Books with GST Returns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6309360" y="4279392"/>
            <a:ext cx="731520" cy="256032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309360" y="4279392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HIGH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914400" y="4553712"/>
            <a:ext cx="7772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Discrepancy between audited financials and GSTR-9 annual return triggers department audit and demand notices.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6D28D9"/>
          </a:solidFill>
          <a:ln w="12700">
            <a:solidFill>
              <a:srgbClr val="6D28D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56032"/>
            <a:ext cx="8595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Mistakes That Attract GST Notices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28600" y="1005840"/>
            <a:ext cx="8686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143000"/>
            <a:ext cx="457200" cy="457200"/>
          </a:xfrm>
          <a:prstGeom prst="ellipse">
            <a:avLst/>
          </a:prstGeom>
          <a:solidFill>
            <a:srgbClr val="6D28D9"/>
          </a:solidFill>
          <a:ln w="12700">
            <a:solidFill>
              <a:srgbClr val="6D28D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143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914400" y="1060704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Incorrect Classification of IGST/CGST/SGST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309360" y="1097280"/>
            <a:ext cx="731520" cy="25603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309360" y="1097280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MED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914400" y="1371600"/>
            <a:ext cx="7772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Wrong determination of whether supply is intra-state or inter-state leads to wrong levy and cross-utilisation disputes.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28600" y="1801368"/>
            <a:ext cx="8686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" y="1938528"/>
            <a:ext cx="457200" cy="457200"/>
          </a:xfrm>
          <a:prstGeom prst="ellipse">
            <a:avLst/>
          </a:prstGeom>
          <a:solidFill>
            <a:srgbClr val="6D28D9"/>
          </a:solidFill>
          <a:ln w="12700">
            <a:solidFill>
              <a:srgbClr val="6D28D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" y="19385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914400" y="1856232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 to Register for GST (Threshold Breach)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309360" y="1892808"/>
            <a:ext cx="731520" cy="256032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309360" y="189280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HIGH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914400" y="2167128"/>
            <a:ext cx="7772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Businesses crossing turnover threshold (Rs.20L / Rs.40L) not registering under GST attract penalties and back-tax demand.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28600" y="2596896"/>
            <a:ext cx="8686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20040" y="2734056"/>
            <a:ext cx="457200" cy="457200"/>
          </a:xfrm>
          <a:prstGeom prst="ellipse">
            <a:avLst/>
          </a:prstGeom>
          <a:solidFill>
            <a:srgbClr val="6D28D9"/>
          </a:solidFill>
          <a:ln w="12700">
            <a:solidFill>
              <a:srgbClr val="6D28D9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" y="27340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13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914400" y="2651760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Non-issuance or Incorrect GST Invoices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309360" y="2688336"/>
            <a:ext cx="731520" cy="25603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309360" y="2688336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MED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914400" y="2962656"/>
            <a:ext cx="7772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Invoices missing mandatory fields (GSTIN, HSN, place of supply, tax breakup) violate Sec 31 and can lead to ITC denial for buyers.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228600" y="3392424"/>
            <a:ext cx="8686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320040" y="3529584"/>
            <a:ext cx="457200" cy="457200"/>
          </a:xfrm>
          <a:prstGeom prst="ellipse">
            <a:avLst/>
          </a:prstGeom>
          <a:solidFill>
            <a:srgbClr val="6D28D9"/>
          </a:solidFill>
          <a:ln w="12700">
            <a:solidFill>
              <a:srgbClr val="6D28D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0040" y="352958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14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914400" y="3447288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Reporting Export Benefits Correctly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6309360" y="3483864"/>
            <a:ext cx="731520" cy="25603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309360" y="3483864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MED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914400" y="3758184"/>
            <a:ext cx="7772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LUT not filed before zero-rated exports, or IGST refund claims with mismatched shipping bills attract rejection and demand.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228600" y="4187952"/>
            <a:ext cx="8686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320040" y="4325112"/>
            <a:ext cx="457200" cy="457200"/>
          </a:xfrm>
          <a:prstGeom prst="ellipse">
            <a:avLst/>
          </a:prstGeom>
          <a:solidFill>
            <a:srgbClr val="6D28D9"/>
          </a:solidFill>
          <a:ln w="12700">
            <a:solidFill>
              <a:srgbClr val="6D28D9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20040" y="43251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15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914400" y="4242816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Ignoring Departmental Notices / Missing Deadlines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6309360" y="4279392"/>
            <a:ext cx="731520" cy="256032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309360" y="4279392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HIGH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914400" y="4553712"/>
            <a:ext cx="7772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responding to notices or missing reply deadlines leads to ex-parte orders (decided against you) with 100% penalty under Sec 74.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457200" y="-457200"/>
            <a:ext cx="3200400" cy="3200400"/>
          </a:xfrm>
          <a:prstGeom prst="ellipse">
            <a:avLst/>
          </a:prstGeom>
          <a:solidFill>
            <a:srgbClr val="2563EB">
              <a:alpha val="20000"/>
            </a:srgbClr>
          </a:solidFill>
          <a:ln w="12700">
            <a:solidFill>
              <a:srgbClr val="2563EB">
                <a:alpha val="2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858000" y="3200400"/>
            <a:ext cx="3200400" cy="3200400"/>
          </a:xfrm>
          <a:prstGeom prst="ellipse">
            <a:avLst/>
          </a:prstGeom>
          <a:solidFill>
            <a:srgbClr val="F59E0B">
              <a:alpha val="15000"/>
            </a:srgbClr>
          </a:solidFill>
          <a:ln w="12700">
            <a:solidFill>
              <a:srgbClr val="F59E0B">
                <a:alpha val="1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3200400" y="914400"/>
            <a:ext cx="2743200" cy="457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1143000"/>
            <a:ext cx="7680960" cy="621792"/>
          </a:xfrm>
          <a:prstGeom prst="rect">
            <a:avLst/>
          </a:prstGeom>
          <a:solidFill>
            <a:srgbClr val="1E3A5F">
              <a:alpha val="80000"/>
            </a:srgbClr>
          </a:solidFill>
          <a:ln w="6350">
            <a:solidFill>
              <a:srgbClr val="2563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0" y="1234440"/>
            <a:ext cx="7315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 Most notices arise from data mismatches — regular reconciliation prevents 80% of notices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1892808"/>
            <a:ext cx="7680960" cy="621792"/>
          </a:xfrm>
          <a:prstGeom prst="rect">
            <a:avLst/>
          </a:prstGeom>
          <a:solidFill>
            <a:srgbClr val="1E3A5F">
              <a:alpha val="80000"/>
            </a:srgbClr>
          </a:solidFill>
          <a:ln w="6350">
            <a:solidFill>
              <a:srgbClr val="2563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1984248"/>
            <a:ext cx="7315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⏰  NEVER ignore a GST notice — a missed deadline leads to ex-parte demand orders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731520" y="2642616"/>
            <a:ext cx="7680960" cy="621792"/>
          </a:xfrm>
          <a:prstGeom prst="rect">
            <a:avLst/>
          </a:prstGeom>
          <a:solidFill>
            <a:srgbClr val="1E3A5F">
              <a:alpha val="80000"/>
            </a:srgbClr>
          </a:solidFill>
          <a:ln w="6350">
            <a:solidFill>
              <a:srgbClr val="2563E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14400" y="2734056"/>
            <a:ext cx="7315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📝  Pre-SCN stage payment (DRC-01A) saves you from penalty — act early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31520" y="3392424"/>
            <a:ext cx="7680960" cy="621792"/>
          </a:xfrm>
          <a:prstGeom prst="rect">
            <a:avLst/>
          </a:prstGeom>
          <a:solidFill>
            <a:srgbClr val="1E3A5F">
              <a:alpha val="80000"/>
            </a:srgbClr>
          </a:solidFill>
          <a:ln w="6350">
            <a:solidFill>
              <a:srgbClr val="2563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3483864"/>
            <a:ext cx="7315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🔁  Strong ITC reconciliation (GSTR-2B vs books) is your first line of defence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731520" y="4142232"/>
            <a:ext cx="7680960" cy="621792"/>
          </a:xfrm>
          <a:prstGeom prst="rect">
            <a:avLst/>
          </a:prstGeom>
          <a:solidFill>
            <a:srgbClr val="1E3A5F">
              <a:alpha val="80000"/>
            </a:srgbClr>
          </a:solidFill>
          <a:ln w="6350">
            <a:solidFill>
              <a:srgbClr val="2563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14400" y="4233672"/>
            <a:ext cx="7315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⚖️  The Appeal Mechanism Exists 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57200" y="4765813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Stay Compliant. Stay Protected.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971</Words>
  <Application>Microsoft Office PowerPoint</Application>
  <PresentationFormat>On-screen Show (16:9)</PresentationFormat>
  <Paragraphs>162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Handling GST Notices &amp; Common Business Mistakes</dc:title>
  <dc:subject>PptxGenJS Presentation</dc:subject>
  <dc:creator>PptxGenJS</dc:creator>
  <cp:lastModifiedBy>KESHAV AGARWAL</cp:lastModifiedBy>
  <cp:revision>13</cp:revision>
  <dcterms:created xsi:type="dcterms:W3CDTF">2026-03-20T05:40:59Z</dcterms:created>
  <dcterms:modified xsi:type="dcterms:W3CDTF">2026-04-10T13:02:48Z</dcterms:modified>
</cp:coreProperties>
</file>